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of the pipelines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of the pipelines </a:t>
            </a:r>
          </a:p>
          <a:p>
            <a:pPr/>
          </a:p>
          <a:p>
            <a:pPr/>
            <a:r>
              <a:t>Migrate only what you wan to use Otel and keep the rest as is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opentelemetry.io/" TargetMode="External"/><Relationship Id="rId3" Type="http://schemas.openxmlformats.org/officeDocument/2006/relationships/hyperlink" Target="https://github.com/open-telemetry/opentelemetry-collector" TargetMode="External"/><Relationship Id="rId4" Type="http://schemas.openxmlformats.org/officeDocument/2006/relationships/hyperlink" Target="https://github.com/open-telemetry/opentelemetry-collector-contrib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/>
        </p:nvSpPr>
        <p:spPr>
          <a:xfrm>
            <a:off x="605623" y="3924798"/>
            <a:ext cx="10424161" cy="148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877823">
              <a:lnSpc>
                <a:spcPct val="90000"/>
              </a:lnSpc>
              <a:defRPr i="1" sz="34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Constance Caramanolis, Splunk, Principal Software Engineer</a:t>
            </a:r>
          </a:p>
          <a:p>
            <a:pPr defTabSz="877823">
              <a:lnSpc>
                <a:spcPct val="90000"/>
              </a:lnSpc>
              <a:defRPr i="1" sz="345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@ccaramanolis</a:t>
            </a:r>
          </a:p>
        </p:txBody>
      </p:sp>
      <p:sp>
        <p:nvSpPr>
          <p:cNvPr id="101" name="Title 1"/>
          <p:cNvSpPr txBox="1"/>
          <p:nvPr/>
        </p:nvSpPr>
        <p:spPr>
          <a:xfrm>
            <a:off x="605623" y="2139875"/>
            <a:ext cx="9322635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512063">
              <a:lnSpc>
                <a:spcPct val="90000"/>
              </a:lnSpc>
              <a:defRPr b="1" sz="44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Using the OpenTelemetry Collector to empower end users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Managing multiple flows</a:t>
            </a:r>
          </a:p>
        </p:txBody>
      </p:sp>
      <p:sp>
        <p:nvSpPr>
          <p:cNvPr id="138" name="Service A"/>
          <p:cNvSpPr/>
          <p:nvPr/>
        </p:nvSpPr>
        <p:spPr>
          <a:xfrm>
            <a:off x="2774500" y="1525000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A</a:t>
            </a:r>
          </a:p>
        </p:txBody>
      </p:sp>
      <p:sp>
        <p:nvSpPr>
          <p:cNvPr id="139" name="Service B"/>
          <p:cNvSpPr/>
          <p:nvPr/>
        </p:nvSpPr>
        <p:spPr>
          <a:xfrm>
            <a:off x="2774500" y="3081042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B</a:t>
            </a:r>
          </a:p>
        </p:txBody>
      </p:sp>
      <p:sp>
        <p:nvSpPr>
          <p:cNvPr id="140" name="Service C"/>
          <p:cNvSpPr/>
          <p:nvPr/>
        </p:nvSpPr>
        <p:spPr>
          <a:xfrm>
            <a:off x="2774500" y="4667999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C</a:t>
            </a:r>
          </a:p>
        </p:txBody>
      </p:sp>
      <p:sp>
        <p:nvSpPr>
          <p:cNvPr id="141" name="Prometheus…"/>
          <p:cNvSpPr/>
          <p:nvPr/>
        </p:nvSpPr>
        <p:spPr>
          <a:xfrm>
            <a:off x="7331107" y="1525000"/>
            <a:ext cx="1419872" cy="1270001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Prometheus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Backend</a:t>
            </a:r>
          </a:p>
        </p:txBody>
      </p:sp>
      <p:sp>
        <p:nvSpPr>
          <p:cNvPr id="142" name="Zipkin Backend"/>
          <p:cNvSpPr/>
          <p:nvPr/>
        </p:nvSpPr>
        <p:spPr>
          <a:xfrm>
            <a:off x="7406043" y="3081042"/>
            <a:ext cx="1270001" cy="1270001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Zipkin Backend</a:t>
            </a:r>
          </a:p>
        </p:txBody>
      </p:sp>
      <p:sp>
        <p:nvSpPr>
          <p:cNvPr id="143" name="Jaeger…"/>
          <p:cNvSpPr/>
          <p:nvPr/>
        </p:nvSpPr>
        <p:spPr>
          <a:xfrm>
            <a:off x="7406043" y="4637085"/>
            <a:ext cx="1270001" cy="1270001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Jaeger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Backend</a:t>
            </a:r>
          </a:p>
        </p:txBody>
      </p:sp>
      <p:cxnSp>
        <p:nvCxnSpPr>
          <p:cNvPr id="144" name="Connection Line"/>
          <p:cNvCxnSpPr>
            <a:stCxn id="138" idx="0"/>
            <a:endCxn id="141" idx="0"/>
          </p:cNvCxnSpPr>
          <p:nvPr/>
        </p:nvCxnSpPr>
        <p:spPr>
          <a:xfrm>
            <a:off x="3409500" y="2160000"/>
            <a:ext cx="4631544" cy="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45" name="Connection Line"/>
          <p:cNvCxnSpPr>
            <a:stCxn id="138" idx="0"/>
            <a:endCxn id="142" idx="0"/>
          </p:cNvCxnSpPr>
          <p:nvPr/>
        </p:nvCxnSpPr>
        <p:spPr>
          <a:xfrm>
            <a:off x="3409500" y="2160000"/>
            <a:ext cx="4631544" cy="1556043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46" name="Connection Line"/>
          <p:cNvCxnSpPr>
            <a:stCxn id="139" idx="0"/>
            <a:endCxn id="143" idx="0"/>
          </p:cNvCxnSpPr>
          <p:nvPr/>
        </p:nvCxnSpPr>
        <p:spPr>
          <a:xfrm>
            <a:off x="3409500" y="3716042"/>
            <a:ext cx="4631544" cy="1556044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47" name="Connection Line"/>
          <p:cNvCxnSpPr>
            <a:stCxn id="139" idx="0"/>
            <a:endCxn id="141" idx="0"/>
          </p:cNvCxnSpPr>
          <p:nvPr/>
        </p:nvCxnSpPr>
        <p:spPr>
          <a:xfrm flipV="1">
            <a:off x="3409500" y="2160000"/>
            <a:ext cx="4631544" cy="1556043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48" name="Connection Line"/>
          <p:cNvCxnSpPr>
            <a:stCxn id="140" idx="0"/>
            <a:endCxn id="141" idx="0"/>
          </p:cNvCxnSpPr>
          <p:nvPr/>
        </p:nvCxnSpPr>
        <p:spPr>
          <a:xfrm flipV="1">
            <a:off x="3409500" y="2160000"/>
            <a:ext cx="4631544" cy="3143000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49" name="Connection Line"/>
          <p:cNvCxnSpPr>
            <a:stCxn id="140" idx="0"/>
            <a:endCxn id="142" idx="0"/>
          </p:cNvCxnSpPr>
          <p:nvPr/>
        </p:nvCxnSpPr>
        <p:spPr>
          <a:xfrm flipV="1">
            <a:off x="3409500" y="3716042"/>
            <a:ext cx="4631544" cy="1586958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Managing multiple flows</a:t>
            </a:r>
          </a:p>
        </p:txBody>
      </p:sp>
      <p:sp>
        <p:nvSpPr>
          <p:cNvPr id="152" name="Service A"/>
          <p:cNvSpPr/>
          <p:nvPr/>
        </p:nvSpPr>
        <p:spPr>
          <a:xfrm>
            <a:off x="2774500" y="1525000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A</a:t>
            </a:r>
          </a:p>
        </p:txBody>
      </p:sp>
      <p:sp>
        <p:nvSpPr>
          <p:cNvPr id="153" name="Service B"/>
          <p:cNvSpPr/>
          <p:nvPr/>
        </p:nvSpPr>
        <p:spPr>
          <a:xfrm>
            <a:off x="2774500" y="3081042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B</a:t>
            </a:r>
          </a:p>
        </p:txBody>
      </p:sp>
      <p:sp>
        <p:nvSpPr>
          <p:cNvPr id="154" name="Service C"/>
          <p:cNvSpPr/>
          <p:nvPr/>
        </p:nvSpPr>
        <p:spPr>
          <a:xfrm>
            <a:off x="2774500" y="4667999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C</a:t>
            </a:r>
          </a:p>
        </p:txBody>
      </p:sp>
      <p:sp>
        <p:nvSpPr>
          <p:cNvPr id="155" name="Otel Collector"/>
          <p:cNvSpPr/>
          <p:nvPr/>
        </p:nvSpPr>
        <p:spPr>
          <a:xfrm>
            <a:off x="7226061" y="2229118"/>
            <a:ext cx="1629966" cy="3566689"/>
          </a:xfrm>
          <a:prstGeom prst="rect">
            <a:avLst/>
          </a:prstGeom>
          <a:solidFill>
            <a:srgbClr val="DFBAB8"/>
          </a:solidFill>
          <a:ln w="381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Otel Collector</a:t>
            </a:r>
          </a:p>
        </p:txBody>
      </p:sp>
      <p:cxnSp>
        <p:nvCxnSpPr>
          <p:cNvPr id="156" name="Connection Line"/>
          <p:cNvCxnSpPr>
            <a:stCxn id="152" idx="0"/>
            <a:endCxn id="163" idx="0"/>
          </p:cNvCxnSpPr>
          <p:nvPr/>
        </p:nvCxnSpPr>
        <p:spPr>
          <a:xfrm>
            <a:off x="3409500" y="2160000"/>
            <a:ext cx="4631544" cy="201025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57" name="Connection Line"/>
          <p:cNvCxnSpPr>
            <a:stCxn id="152" idx="0"/>
            <a:endCxn id="162" idx="0"/>
          </p:cNvCxnSpPr>
          <p:nvPr/>
        </p:nvCxnSpPr>
        <p:spPr>
          <a:xfrm>
            <a:off x="3409500" y="2160000"/>
            <a:ext cx="4631544" cy="101250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58" name="Connection Line"/>
          <p:cNvCxnSpPr>
            <a:stCxn id="153" idx="0"/>
            <a:endCxn id="164" idx="0"/>
          </p:cNvCxnSpPr>
          <p:nvPr/>
        </p:nvCxnSpPr>
        <p:spPr>
          <a:xfrm>
            <a:off x="3409500" y="3716042"/>
            <a:ext cx="4631544" cy="1451959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59" name="Connection Line"/>
          <p:cNvCxnSpPr>
            <a:stCxn id="153" idx="0"/>
            <a:endCxn id="162" idx="0"/>
          </p:cNvCxnSpPr>
          <p:nvPr/>
        </p:nvCxnSpPr>
        <p:spPr>
          <a:xfrm flipV="1">
            <a:off x="3409500" y="3172500"/>
            <a:ext cx="4631544" cy="543543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60" name="Connection Line"/>
          <p:cNvCxnSpPr>
            <a:stCxn id="154" idx="0"/>
            <a:endCxn id="163" idx="0"/>
          </p:cNvCxnSpPr>
          <p:nvPr/>
        </p:nvCxnSpPr>
        <p:spPr>
          <a:xfrm flipV="1">
            <a:off x="3409500" y="4170250"/>
            <a:ext cx="4631544" cy="1132750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61" name="Connection Line"/>
          <p:cNvCxnSpPr>
            <a:stCxn id="154" idx="0"/>
            <a:endCxn id="162" idx="0"/>
          </p:cNvCxnSpPr>
          <p:nvPr/>
        </p:nvCxnSpPr>
        <p:spPr>
          <a:xfrm flipV="1">
            <a:off x="3409500" y="3172500"/>
            <a:ext cx="4631544" cy="2130500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sp>
        <p:nvSpPr>
          <p:cNvPr id="162" name="Prometheus"/>
          <p:cNvSpPr/>
          <p:nvPr/>
        </p:nvSpPr>
        <p:spPr>
          <a:xfrm>
            <a:off x="7406043" y="2835422"/>
            <a:ext cx="1270001" cy="674156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Prometheus</a:t>
            </a:r>
          </a:p>
        </p:txBody>
      </p:sp>
      <p:sp>
        <p:nvSpPr>
          <p:cNvPr id="163" name="Zipkin"/>
          <p:cNvSpPr/>
          <p:nvPr/>
        </p:nvSpPr>
        <p:spPr>
          <a:xfrm>
            <a:off x="7406043" y="3833173"/>
            <a:ext cx="1270001" cy="674155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Zipkin</a:t>
            </a:r>
          </a:p>
        </p:txBody>
      </p:sp>
      <p:sp>
        <p:nvSpPr>
          <p:cNvPr id="164" name="Jaeger"/>
          <p:cNvSpPr/>
          <p:nvPr/>
        </p:nvSpPr>
        <p:spPr>
          <a:xfrm>
            <a:off x="7406043" y="4830922"/>
            <a:ext cx="1270001" cy="674156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Jaeger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Managing multiple flows</a:t>
            </a:r>
          </a:p>
        </p:txBody>
      </p:sp>
      <p:sp>
        <p:nvSpPr>
          <p:cNvPr id="167" name="Service A"/>
          <p:cNvSpPr/>
          <p:nvPr/>
        </p:nvSpPr>
        <p:spPr>
          <a:xfrm>
            <a:off x="2774500" y="1525000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A</a:t>
            </a:r>
          </a:p>
        </p:txBody>
      </p:sp>
      <p:sp>
        <p:nvSpPr>
          <p:cNvPr id="168" name="Service B"/>
          <p:cNvSpPr/>
          <p:nvPr/>
        </p:nvSpPr>
        <p:spPr>
          <a:xfrm>
            <a:off x="2774500" y="3081042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B</a:t>
            </a:r>
          </a:p>
        </p:txBody>
      </p:sp>
      <p:sp>
        <p:nvSpPr>
          <p:cNvPr id="169" name="Service C"/>
          <p:cNvSpPr/>
          <p:nvPr/>
        </p:nvSpPr>
        <p:spPr>
          <a:xfrm>
            <a:off x="2774500" y="4667999"/>
            <a:ext cx="1270001" cy="12700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C</a:t>
            </a:r>
          </a:p>
        </p:txBody>
      </p:sp>
      <p:sp>
        <p:nvSpPr>
          <p:cNvPr id="170" name="Otel Collector"/>
          <p:cNvSpPr/>
          <p:nvPr/>
        </p:nvSpPr>
        <p:spPr>
          <a:xfrm>
            <a:off x="7226061" y="2229118"/>
            <a:ext cx="1629966" cy="3566689"/>
          </a:xfrm>
          <a:prstGeom prst="rect">
            <a:avLst/>
          </a:prstGeom>
          <a:solidFill>
            <a:srgbClr val="DFBAB8"/>
          </a:solidFill>
          <a:ln w="381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Otel Collector</a:t>
            </a:r>
          </a:p>
        </p:txBody>
      </p:sp>
      <p:cxnSp>
        <p:nvCxnSpPr>
          <p:cNvPr id="171" name="Connection Line"/>
          <p:cNvCxnSpPr>
            <a:stCxn id="167" idx="0"/>
            <a:endCxn id="178" idx="0"/>
          </p:cNvCxnSpPr>
          <p:nvPr/>
        </p:nvCxnSpPr>
        <p:spPr>
          <a:xfrm>
            <a:off x="3409500" y="2160000"/>
            <a:ext cx="4631544" cy="250975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72" name="Connection Line"/>
          <p:cNvCxnSpPr>
            <a:stCxn id="167" idx="0"/>
            <a:endCxn id="177" idx="0"/>
          </p:cNvCxnSpPr>
          <p:nvPr/>
        </p:nvCxnSpPr>
        <p:spPr>
          <a:xfrm>
            <a:off x="3409500" y="2160000"/>
            <a:ext cx="4631544" cy="101250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73" name="Connection Line"/>
          <p:cNvCxnSpPr>
            <a:stCxn id="168" idx="0"/>
            <a:endCxn id="178" idx="0"/>
          </p:cNvCxnSpPr>
          <p:nvPr/>
        </p:nvCxnSpPr>
        <p:spPr>
          <a:xfrm>
            <a:off x="3409500" y="3716042"/>
            <a:ext cx="4631544" cy="953709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74" name="Connection Line"/>
          <p:cNvCxnSpPr>
            <a:stCxn id="168" idx="0"/>
            <a:endCxn id="177" idx="0"/>
          </p:cNvCxnSpPr>
          <p:nvPr/>
        </p:nvCxnSpPr>
        <p:spPr>
          <a:xfrm flipV="1">
            <a:off x="3409500" y="3172500"/>
            <a:ext cx="4631544" cy="543543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75" name="Connection Line"/>
          <p:cNvCxnSpPr>
            <a:stCxn id="169" idx="0"/>
            <a:endCxn id="178" idx="0"/>
          </p:cNvCxnSpPr>
          <p:nvPr/>
        </p:nvCxnSpPr>
        <p:spPr>
          <a:xfrm flipV="1">
            <a:off x="3409500" y="4669750"/>
            <a:ext cx="4631544" cy="633250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76" name="Connection Line"/>
          <p:cNvCxnSpPr>
            <a:stCxn id="169" idx="0"/>
            <a:endCxn id="177" idx="0"/>
          </p:cNvCxnSpPr>
          <p:nvPr/>
        </p:nvCxnSpPr>
        <p:spPr>
          <a:xfrm flipV="1">
            <a:off x="3409500" y="3172500"/>
            <a:ext cx="4631544" cy="2130500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sp>
        <p:nvSpPr>
          <p:cNvPr id="177" name="Prometheus"/>
          <p:cNvSpPr/>
          <p:nvPr/>
        </p:nvSpPr>
        <p:spPr>
          <a:xfrm>
            <a:off x="7406043" y="2835422"/>
            <a:ext cx="1270001" cy="674156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Prometheus</a:t>
            </a:r>
          </a:p>
        </p:txBody>
      </p:sp>
      <p:sp>
        <p:nvSpPr>
          <p:cNvPr id="178" name="Zipkin…"/>
          <p:cNvSpPr/>
          <p:nvPr/>
        </p:nvSpPr>
        <p:spPr>
          <a:xfrm>
            <a:off x="7406043" y="4332673"/>
            <a:ext cx="1270001" cy="674155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Zipkin</a:t>
            </a:r>
          </a:p>
          <a:p>
            <a:pPr algn="ctr"/>
            <a:r>
              <a:t>Jaeger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Managing multiple flows</a:t>
            </a:r>
          </a:p>
        </p:txBody>
      </p:sp>
      <p:sp>
        <p:nvSpPr>
          <p:cNvPr id="183" name="Service A"/>
          <p:cNvSpPr/>
          <p:nvPr/>
        </p:nvSpPr>
        <p:spPr>
          <a:xfrm>
            <a:off x="2774500" y="1525000"/>
            <a:ext cx="1270001" cy="9489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A</a:t>
            </a:r>
          </a:p>
        </p:txBody>
      </p:sp>
      <p:sp>
        <p:nvSpPr>
          <p:cNvPr id="184" name="Service B"/>
          <p:cNvSpPr/>
          <p:nvPr/>
        </p:nvSpPr>
        <p:spPr>
          <a:xfrm>
            <a:off x="2774500" y="2759943"/>
            <a:ext cx="1270001" cy="9489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B</a:t>
            </a:r>
          </a:p>
        </p:txBody>
      </p:sp>
      <p:sp>
        <p:nvSpPr>
          <p:cNvPr id="185" name="Service C"/>
          <p:cNvSpPr/>
          <p:nvPr/>
        </p:nvSpPr>
        <p:spPr>
          <a:xfrm>
            <a:off x="2774500" y="3994886"/>
            <a:ext cx="1270001" cy="948902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C</a:t>
            </a:r>
          </a:p>
        </p:txBody>
      </p:sp>
      <p:sp>
        <p:nvSpPr>
          <p:cNvPr id="186" name="Otel Collector"/>
          <p:cNvSpPr/>
          <p:nvPr/>
        </p:nvSpPr>
        <p:spPr>
          <a:xfrm>
            <a:off x="7226061" y="2229118"/>
            <a:ext cx="1629966" cy="3566689"/>
          </a:xfrm>
          <a:prstGeom prst="rect">
            <a:avLst/>
          </a:prstGeom>
          <a:solidFill>
            <a:srgbClr val="DFBAB8"/>
          </a:solidFill>
          <a:ln w="381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Otel Collector</a:t>
            </a:r>
          </a:p>
        </p:txBody>
      </p:sp>
      <p:cxnSp>
        <p:nvCxnSpPr>
          <p:cNvPr id="187" name="Connection Line"/>
          <p:cNvCxnSpPr>
            <a:stCxn id="183" idx="0"/>
            <a:endCxn id="194" idx="0"/>
          </p:cNvCxnSpPr>
          <p:nvPr/>
        </p:nvCxnSpPr>
        <p:spPr>
          <a:xfrm>
            <a:off x="3409500" y="1999450"/>
            <a:ext cx="4631544" cy="2862628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88" name="Connection Line"/>
          <p:cNvCxnSpPr>
            <a:stCxn id="183" idx="0"/>
            <a:endCxn id="193" idx="0"/>
          </p:cNvCxnSpPr>
          <p:nvPr/>
        </p:nvCxnSpPr>
        <p:spPr>
          <a:xfrm>
            <a:off x="3409500" y="1999450"/>
            <a:ext cx="4631544" cy="1270644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89" name="Connection Line"/>
          <p:cNvCxnSpPr>
            <a:stCxn id="184" idx="0"/>
            <a:endCxn id="194" idx="0"/>
          </p:cNvCxnSpPr>
          <p:nvPr/>
        </p:nvCxnSpPr>
        <p:spPr>
          <a:xfrm>
            <a:off x="3409500" y="3234393"/>
            <a:ext cx="4631544" cy="1627685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90" name="Connection Line"/>
          <p:cNvCxnSpPr>
            <a:stCxn id="184" idx="0"/>
            <a:endCxn id="193" idx="0"/>
          </p:cNvCxnSpPr>
          <p:nvPr/>
        </p:nvCxnSpPr>
        <p:spPr>
          <a:xfrm>
            <a:off x="3409500" y="3234393"/>
            <a:ext cx="4631544" cy="35701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91" name="Connection Line"/>
          <p:cNvCxnSpPr>
            <a:stCxn id="185" idx="0"/>
            <a:endCxn id="194" idx="0"/>
          </p:cNvCxnSpPr>
          <p:nvPr/>
        </p:nvCxnSpPr>
        <p:spPr>
          <a:xfrm>
            <a:off x="3409500" y="4469336"/>
            <a:ext cx="4631544" cy="392742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92" name="Connection Line"/>
          <p:cNvCxnSpPr>
            <a:stCxn id="185" idx="0"/>
            <a:endCxn id="193" idx="0"/>
          </p:cNvCxnSpPr>
          <p:nvPr/>
        </p:nvCxnSpPr>
        <p:spPr>
          <a:xfrm flipV="1">
            <a:off x="3409500" y="3270093"/>
            <a:ext cx="4631544" cy="1199244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sp>
        <p:nvSpPr>
          <p:cNvPr id="193" name="Prometheus"/>
          <p:cNvSpPr/>
          <p:nvPr/>
        </p:nvSpPr>
        <p:spPr>
          <a:xfrm>
            <a:off x="7406043" y="2848122"/>
            <a:ext cx="1270001" cy="843942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Prometheus</a:t>
            </a:r>
          </a:p>
        </p:txBody>
      </p:sp>
      <p:sp>
        <p:nvSpPr>
          <p:cNvPr id="194" name="Zipkin…"/>
          <p:cNvSpPr/>
          <p:nvPr/>
        </p:nvSpPr>
        <p:spPr>
          <a:xfrm>
            <a:off x="7406043" y="4332673"/>
            <a:ext cx="1270001" cy="1058810"/>
          </a:xfrm>
          <a:prstGeom prst="rect">
            <a:avLst/>
          </a:prstGeom>
          <a:solidFill>
            <a:srgbClr val="F9CFCD"/>
          </a:solidFill>
          <a:ln w="25400">
            <a:solidFill>
              <a:srgbClr val="B6504C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Zipkin</a:t>
            </a:r>
          </a:p>
          <a:p>
            <a:pPr algn="ctr"/>
            <a:r>
              <a:t>Jaeger</a:t>
            </a:r>
          </a:p>
        </p:txBody>
      </p:sp>
      <p:sp>
        <p:nvSpPr>
          <p:cNvPr id="195" name="Service D"/>
          <p:cNvSpPr/>
          <p:nvPr/>
        </p:nvSpPr>
        <p:spPr>
          <a:xfrm>
            <a:off x="2774500" y="5229830"/>
            <a:ext cx="1270001" cy="948901"/>
          </a:xfrm>
          <a:prstGeom prst="rect">
            <a:avLst/>
          </a:prstGeom>
          <a:solidFill>
            <a:srgbClr val="DAE8FC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Service D</a:t>
            </a:r>
          </a:p>
        </p:txBody>
      </p:sp>
      <p:sp>
        <p:nvSpPr>
          <p:cNvPr id="196" name="Otel"/>
          <p:cNvSpPr txBox="1"/>
          <p:nvPr/>
        </p:nvSpPr>
        <p:spPr>
          <a:xfrm>
            <a:off x="7793134" y="4976956"/>
            <a:ext cx="49581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Otel</a:t>
            </a:r>
          </a:p>
        </p:txBody>
      </p:sp>
      <p:cxnSp>
        <p:nvCxnSpPr>
          <p:cNvPr id="197" name="Connection Line"/>
          <p:cNvCxnSpPr>
            <a:stCxn id="195" idx="0"/>
            <a:endCxn id="193" idx="0"/>
          </p:cNvCxnSpPr>
          <p:nvPr/>
        </p:nvCxnSpPr>
        <p:spPr>
          <a:xfrm flipV="1">
            <a:off x="3409500" y="3270093"/>
            <a:ext cx="4631544" cy="2434188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cxnSp>
        <p:nvCxnSpPr>
          <p:cNvPr id="198" name="Connection Line"/>
          <p:cNvCxnSpPr>
            <a:stCxn id="195" idx="0"/>
            <a:endCxn id="194" idx="0"/>
          </p:cNvCxnSpPr>
          <p:nvPr/>
        </p:nvCxnSpPr>
        <p:spPr>
          <a:xfrm flipV="1">
            <a:off x="3409500" y="4862077"/>
            <a:ext cx="4631544" cy="842204"/>
          </a:xfrm>
          <a:prstGeom prst="straightConnector1">
            <a:avLst/>
          </a:prstGeom>
          <a:ln w="12700">
            <a:solidFill>
              <a:schemeClr val="accent1"/>
            </a:solidFill>
            <a:miter/>
            <a:tailEnd type="triangle"/>
          </a:ln>
        </p:spPr>
      </p:cxnSp>
      <p:sp>
        <p:nvSpPr>
          <p:cNvPr id="199" name="Otel"/>
          <p:cNvSpPr txBox="1"/>
          <p:nvPr/>
        </p:nvSpPr>
        <p:spPr>
          <a:xfrm>
            <a:off x="7793134" y="3262456"/>
            <a:ext cx="49581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Otel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4"/>
      <p:bldP build="whole" bldLvl="1" animBg="1" rev="0" advAuto="0" spid="195" grpId="1"/>
      <p:bldP build="whole" bldLvl="1" animBg="1" rev="0" advAuto="0" spid="196" grpId="5"/>
      <p:bldP build="whole" bldLvl="1" animBg="1" rev="0" advAuto="0" spid="199" grpId="2"/>
      <p:bldP build="whole" bldLvl="1" animBg="1" rev="0" advAuto="0" spid="198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Standardizing the data</a:t>
            </a:r>
          </a:p>
        </p:txBody>
      </p:sp>
      <p:sp>
        <p:nvSpPr>
          <p:cNvPr id="204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Different source different quality of data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Meanings evolve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Accidents happen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Enriching your data</a:t>
            </a:r>
          </a:p>
        </p:txBody>
      </p:sp>
      <p:sp>
        <p:nvSpPr>
          <p:cNvPr id="207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Using the attribute processor you can </a:t>
            </a:r>
          </a:p>
          <a:p>
            <a:pPr marL="160421" indent="-160421" defTabSz="457200">
              <a:lnSpc>
                <a:spcPts val="3700"/>
              </a:lnSpc>
              <a:spcBef>
                <a:spcPts val="1600"/>
              </a:spcBef>
              <a:buSzPct val="100000"/>
              <a:buChar char="-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Add missing attributes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Span.Attributes= {region: best coast, version: 1, user name: Stephen Augustus}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-&gt; Span.Attribute = {region: best coast, version: 1, user name: Stephen Augustus, </a:t>
            </a:r>
            <a:r>
              <a:rPr b="1">
                <a:solidFill>
                  <a:srgbClr val="000000"/>
                </a:solidFill>
              </a:rPr>
              <a:t>environment: prod</a:t>
            </a:r>
            <a:r>
              <a:t>}</a:t>
            </a:r>
          </a:p>
          <a:p>
            <a:pPr marL="160421" indent="-160421" defTabSz="457200">
              <a:lnSpc>
                <a:spcPts val="3700"/>
              </a:lnSpc>
              <a:spcBef>
                <a:spcPts val="1600"/>
              </a:spcBef>
              <a:buSzPct val="100000"/>
              <a:buChar char="-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Update existing values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Span.Attributes = {region: best coast, version: 1, user name: Stephen Augustus, environment: prod}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-&gt; Span.Attribute = {region: </a:t>
            </a:r>
            <a:r>
              <a:rPr b="1"/>
              <a:t>west coast</a:t>
            </a:r>
            <a:r>
              <a:t>, version: 1, user name: Stephen Augustus, environment: prod}</a:t>
            </a:r>
          </a:p>
          <a:p>
            <a:pPr marL="160421" indent="-160421" defTabSz="457200">
              <a:lnSpc>
                <a:spcPts val="3700"/>
              </a:lnSpc>
              <a:spcBef>
                <a:spcPts val="1600"/>
              </a:spcBef>
              <a:buSzPct val="100000"/>
              <a:buChar char="-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Redact PII data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Span.Attribute = {region: west coast, version: 1, user name: Stephen Augustus, environment: prod}</a:t>
            </a:r>
          </a:p>
          <a:p>
            <a:pPr lvl="1" indent="228600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-&gt; Span.Attribute = {region: west coast, version: 1, environment: prod}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Forwarding that data along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50" y="2330450"/>
            <a:ext cx="8902700" cy="2552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"/>
          <p:cNvSpPr/>
          <p:nvPr/>
        </p:nvSpPr>
        <p:spPr>
          <a:xfrm>
            <a:off x="1406773" y="2224633"/>
            <a:ext cx="1645940" cy="2764334"/>
          </a:xfrm>
          <a:prstGeom prst="rect">
            <a:avLst/>
          </a:prstGeom>
          <a:ln w="50800">
            <a:solidFill>
              <a:srgbClr val="B942B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" name="Getting data in"/>
          <p:cNvSpPr txBox="1"/>
          <p:nvPr/>
        </p:nvSpPr>
        <p:spPr>
          <a:xfrm>
            <a:off x="1490924" y="1757506"/>
            <a:ext cx="147763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Getting data in</a:t>
            </a:r>
          </a:p>
        </p:txBody>
      </p:sp>
      <p:sp>
        <p:nvSpPr>
          <p:cNvPr id="213" name="Rectangle"/>
          <p:cNvSpPr/>
          <p:nvPr/>
        </p:nvSpPr>
        <p:spPr>
          <a:xfrm>
            <a:off x="3350666" y="2970608"/>
            <a:ext cx="4601754" cy="1272384"/>
          </a:xfrm>
          <a:prstGeom prst="rect">
            <a:avLst/>
          </a:prstGeom>
          <a:ln w="50800">
            <a:solidFill>
              <a:srgbClr val="B942BE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" name="Rectangle"/>
          <p:cNvSpPr/>
          <p:nvPr/>
        </p:nvSpPr>
        <p:spPr>
          <a:xfrm>
            <a:off x="5017609" y="2252290"/>
            <a:ext cx="1064668" cy="4611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" name="Transform your data"/>
          <p:cNvSpPr txBox="1"/>
          <p:nvPr/>
        </p:nvSpPr>
        <p:spPr>
          <a:xfrm>
            <a:off x="4588799" y="2455490"/>
            <a:ext cx="197636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Transform your data</a:t>
            </a:r>
          </a:p>
        </p:txBody>
      </p:sp>
      <p:sp>
        <p:nvSpPr>
          <p:cNvPr id="216" name="Callout"/>
          <p:cNvSpPr/>
          <p:nvPr/>
        </p:nvSpPr>
        <p:spPr>
          <a:xfrm>
            <a:off x="8501062" y="3319958"/>
            <a:ext cx="2192735" cy="573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19" y="0"/>
                </a:moveTo>
                <a:cubicBezTo>
                  <a:pt x="3173" y="0"/>
                  <a:pt x="2893" y="1071"/>
                  <a:pt x="2893" y="2392"/>
                </a:cubicBezTo>
                <a:lnTo>
                  <a:pt x="2893" y="6024"/>
                </a:lnTo>
                <a:lnTo>
                  <a:pt x="0" y="10807"/>
                </a:lnTo>
                <a:lnTo>
                  <a:pt x="2893" y="15576"/>
                </a:lnTo>
                <a:lnTo>
                  <a:pt x="2893" y="19208"/>
                </a:lnTo>
                <a:cubicBezTo>
                  <a:pt x="2893" y="20529"/>
                  <a:pt x="3173" y="21600"/>
                  <a:pt x="3519" y="21600"/>
                </a:cubicBezTo>
                <a:lnTo>
                  <a:pt x="20974" y="21600"/>
                </a:lnTo>
                <a:cubicBezTo>
                  <a:pt x="21320" y="21600"/>
                  <a:pt x="21600" y="20529"/>
                  <a:pt x="21600" y="19208"/>
                </a:cubicBezTo>
                <a:lnTo>
                  <a:pt x="21600" y="2392"/>
                </a:lnTo>
                <a:cubicBezTo>
                  <a:pt x="21600" y="1071"/>
                  <a:pt x="21320" y="0"/>
                  <a:pt x="20974" y="0"/>
                </a:cubicBezTo>
                <a:lnTo>
                  <a:pt x="351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" name="Rectangle"/>
          <p:cNvSpPr/>
          <p:nvPr/>
        </p:nvSpPr>
        <p:spPr>
          <a:xfrm>
            <a:off x="8426325" y="4032944"/>
            <a:ext cx="2342209" cy="10343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" name="Triangle"/>
          <p:cNvSpPr/>
          <p:nvPr/>
        </p:nvSpPr>
        <p:spPr>
          <a:xfrm>
            <a:off x="8439150" y="3771900"/>
            <a:ext cx="414564" cy="550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3"/>
      <p:bldP build="whole" bldLvl="1" animBg="1" rev="0" advAuto="0" spid="216" grpId="1"/>
      <p:bldP build="whole" bldLvl="1" animBg="1" rev="0" advAuto="0" spid="21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Complex operations</a:t>
            </a:r>
          </a:p>
        </p:txBody>
      </p:sp>
      <p:sp>
        <p:nvSpPr>
          <p:cNvPr id="221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Managing multiple telemetry work flows </a:t>
            </a:r>
          </a:p>
          <a:p>
            <a:pPr lvl="1" indent="228600" defTabSz="457200">
              <a:lnSpc>
                <a:spcPts val="4600"/>
              </a:lnSpc>
              <a:spcBef>
                <a:spcPts val="1600"/>
              </a:spcBef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Leverage multiple pipelines and protocol support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Standardizing the quality of telemetry</a:t>
            </a:r>
          </a:p>
          <a:p>
            <a:pPr lvl="1" indent="228600" defTabSz="457200">
              <a:lnSpc>
                <a:spcPts val="4600"/>
              </a:lnSpc>
              <a:spcBef>
                <a:spcPts val="1600"/>
              </a:spcBef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Modify telemetry data without code changes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Controlling where the telemetry goes</a:t>
            </a:r>
          </a:p>
          <a:p>
            <a:pPr lvl="1" indent="228600" defTabSz="457200">
              <a:lnSpc>
                <a:spcPts val="4600"/>
              </a:lnSpc>
              <a:spcBef>
                <a:spcPts val="1600"/>
              </a:spcBef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Leverage multiple exporters and protocol support</a:t>
            </a:r>
          </a:p>
        </p:txBody>
      </p:sp>
      <p:sp>
        <p:nvSpPr>
          <p:cNvPr id="222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Easier* operations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2" grpId="2"/>
      <p:bldP build="p" bldLvl="5" animBg="1" rev="0" advAuto="0" spid="221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 </a:t>
            </a:r>
          </a:p>
        </p:txBody>
      </p:sp>
      <p:sp>
        <p:nvSpPr>
          <p:cNvPr id="225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160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a requirement to use OpenTelemetry protocols to leverage the OpenTelemetry Collector.</a:t>
            </a:r>
          </a:p>
          <a:p>
            <a:pPr marL="160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Ways to adopt new telemetry and only change what is needed.</a:t>
            </a:r>
          </a:p>
          <a:p>
            <a:pPr marL="160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Easily extendable due to the pluggable architecture. </a:t>
            </a:r>
          </a:p>
          <a:p>
            <a:pPr lvl="1" marL="541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Ability to customize for your own needs, ex. Add custom protocols</a:t>
            </a:r>
          </a:p>
          <a:p>
            <a:pPr marL="160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Processors do more than modify attributes. </a:t>
            </a:r>
          </a:p>
          <a:p>
            <a:pPr lvl="1" marL="541421" indent="-16042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Sampling, memory limiting, batching and retrying request, etc..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My hopes for you… </a:t>
            </a:r>
          </a:p>
        </p:txBody>
      </p:sp>
      <p:pic>
        <p:nvPicPr>
          <p:cNvPr id="228" name="happykoala.gif" descr="happykoal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4595" y="1289248"/>
            <a:ext cx="5402810" cy="5402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OpenTelemetry</a:t>
            </a:r>
          </a:p>
        </p:txBody>
      </p:sp>
      <p:sp>
        <p:nvSpPr>
          <p:cNvPr id="104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Merger of OpenCensus and OpenTracing in early 2019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collection of tools, APIs and SDKs.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Support for numerous languages (Java, C#, Go,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Run, don’t walk</a:t>
            </a:r>
          </a:p>
        </p:txBody>
      </p:sp>
      <p:sp>
        <p:nvSpPr>
          <p:cNvPr id="231" name="Title 1"/>
          <p:cNvSpPr txBox="1"/>
          <p:nvPr/>
        </p:nvSpPr>
        <p:spPr>
          <a:xfrm>
            <a:off x="436914" y="1192175"/>
            <a:ext cx="10424161" cy="504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OpenTelemetry is working towards GA!</a:t>
            </a: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https://opentelemetry.io/</a:t>
            </a: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https://github.com/open-telemetry/opentelemetry-collector</a:t>
            </a: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https://github.com/open-telemetry/opentelemetry-collector-contrib</a:t>
            </a:r>
            <a:r>
              <a:t> </a:t>
            </a: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Join the collector meeting every second Wednesday!	</a:t>
            </a:r>
          </a:p>
          <a:p>
            <a:pPr>
              <a:lnSpc>
                <a:spcPct val="90000"/>
              </a:lnSpc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OpenTelemetry Now?</a:t>
            </a:r>
          </a:p>
        </p:txBody>
      </p:sp>
      <p:sp>
        <p:nvSpPr>
          <p:cNvPr id="107" name="Title 1"/>
          <p:cNvSpPr txBox="1"/>
          <p:nvPr/>
        </p:nvSpPr>
        <p:spPr>
          <a:xfrm>
            <a:off x="538514" y="12302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moment of observability 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Prioritizing end users </a:t>
            </a:r>
          </a:p>
          <a:p>
            <a:pPr marL="240631" indent="-240631">
              <a:lnSpc>
                <a:spcPct val="150000"/>
              </a:lnSpc>
              <a:buSzPct val="100000"/>
              <a:buChar char="-"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Vendor lock in is expensive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migration</a:t>
            </a:r>
          </a:p>
        </p:txBody>
      </p:sp>
      <p:pic>
        <p:nvPicPr>
          <p:cNvPr id="110" name="koala.gif" descr="koal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1386907"/>
            <a:ext cx="4194119" cy="5032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path forward 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19" r="8946" b="87"/>
          <a:stretch>
            <a:fillRect/>
          </a:stretch>
        </p:blipFill>
        <p:spPr>
          <a:xfrm>
            <a:off x="1555750" y="1345803"/>
            <a:ext cx="7077078" cy="496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22" y="0"/>
                </a:moveTo>
                <a:lnTo>
                  <a:pt x="17198" y="2"/>
                </a:lnTo>
                <a:lnTo>
                  <a:pt x="17129" y="278"/>
                </a:lnTo>
                <a:cubicBezTo>
                  <a:pt x="17107" y="368"/>
                  <a:pt x="17093" y="449"/>
                  <a:pt x="17082" y="530"/>
                </a:cubicBezTo>
                <a:cubicBezTo>
                  <a:pt x="17078" y="556"/>
                  <a:pt x="17074" y="582"/>
                  <a:pt x="17072" y="611"/>
                </a:cubicBezTo>
                <a:cubicBezTo>
                  <a:pt x="17065" y="688"/>
                  <a:pt x="17064" y="763"/>
                  <a:pt x="17071" y="835"/>
                </a:cubicBezTo>
                <a:cubicBezTo>
                  <a:pt x="17071" y="844"/>
                  <a:pt x="17071" y="853"/>
                  <a:pt x="17072" y="861"/>
                </a:cubicBezTo>
                <a:cubicBezTo>
                  <a:pt x="17091" y="1031"/>
                  <a:pt x="17153" y="1191"/>
                  <a:pt x="17267" y="1358"/>
                </a:cubicBezTo>
                <a:cubicBezTo>
                  <a:pt x="17277" y="1372"/>
                  <a:pt x="17287" y="1384"/>
                  <a:pt x="17297" y="1399"/>
                </a:cubicBezTo>
                <a:cubicBezTo>
                  <a:pt x="17409" y="1554"/>
                  <a:pt x="17568" y="1718"/>
                  <a:pt x="17781" y="1902"/>
                </a:cubicBezTo>
                <a:cubicBezTo>
                  <a:pt x="17940" y="2043"/>
                  <a:pt x="18290" y="2315"/>
                  <a:pt x="18605" y="2538"/>
                </a:cubicBezTo>
                <a:cubicBezTo>
                  <a:pt x="18609" y="2541"/>
                  <a:pt x="18612" y="2543"/>
                  <a:pt x="18615" y="2545"/>
                </a:cubicBezTo>
                <a:cubicBezTo>
                  <a:pt x="18679" y="2591"/>
                  <a:pt x="18731" y="2631"/>
                  <a:pt x="18799" y="2680"/>
                </a:cubicBezTo>
                <a:cubicBezTo>
                  <a:pt x="19032" y="2845"/>
                  <a:pt x="19217" y="2982"/>
                  <a:pt x="19372" y="3102"/>
                </a:cubicBezTo>
                <a:cubicBezTo>
                  <a:pt x="19439" y="3124"/>
                  <a:pt x="19636" y="3280"/>
                  <a:pt x="19793" y="3442"/>
                </a:cubicBezTo>
                <a:cubicBezTo>
                  <a:pt x="19843" y="3494"/>
                  <a:pt x="19876" y="3548"/>
                  <a:pt x="19902" y="3599"/>
                </a:cubicBezTo>
                <a:cubicBezTo>
                  <a:pt x="19943" y="3663"/>
                  <a:pt x="19962" y="3717"/>
                  <a:pt x="19962" y="3767"/>
                </a:cubicBezTo>
                <a:cubicBezTo>
                  <a:pt x="19962" y="3830"/>
                  <a:pt x="19939" y="3882"/>
                  <a:pt x="19896" y="3927"/>
                </a:cubicBezTo>
                <a:cubicBezTo>
                  <a:pt x="19889" y="3936"/>
                  <a:pt x="19884" y="3944"/>
                  <a:pt x="19877" y="3951"/>
                </a:cubicBezTo>
                <a:cubicBezTo>
                  <a:pt x="19812" y="4023"/>
                  <a:pt x="19705" y="4072"/>
                  <a:pt x="19559" y="4079"/>
                </a:cubicBezTo>
                <a:cubicBezTo>
                  <a:pt x="19553" y="4079"/>
                  <a:pt x="19551" y="4077"/>
                  <a:pt x="19545" y="4077"/>
                </a:cubicBezTo>
                <a:cubicBezTo>
                  <a:pt x="19455" y="4096"/>
                  <a:pt x="19318" y="4110"/>
                  <a:pt x="19189" y="4124"/>
                </a:cubicBezTo>
                <a:cubicBezTo>
                  <a:pt x="19071" y="4167"/>
                  <a:pt x="18863" y="4177"/>
                  <a:pt x="18484" y="4179"/>
                </a:cubicBezTo>
                <a:cubicBezTo>
                  <a:pt x="18401" y="4180"/>
                  <a:pt x="18365" y="4183"/>
                  <a:pt x="18289" y="4184"/>
                </a:cubicBezTo>
                <a:cubicBezTo>
                  <a:pt x="18199" y="4188"/>
                  <a:pt x="18143" y="4193"/>
                  <a:pt x="18043" y="4196"/>
                </a:cubicBezTo>
                <a:cubicBezTo>
                  <a:pt x="17625" y="4210"/>
                  <a:pt x="17248" y="4235"/>
                  <a:pt x="16991" y="4259"/>
                </a:cubicBezTo>
                <a:cubicBezTo>
                  <a:pt x="16925" y="4268"/>
                  <a:pt x="16838" y="4271"/>
                  <a:pt x="16776" y="4283"/>
                </a:cubicBezTo>
                <a:cubicBezTo>
                  <a:pt x="16732" y="4291"/>
                  <a:pt x="16728" y="4288"/>
                  <a:pt x="16688" y="4295"/>
                </a:cubicBezTo>
                <a:cubicBezTo>
                  <a:pt x="16395" y="4352"/>
                  <a:pt x="16143" y="4436"/>
                  <a:pt x="15927" y="4540"/>
                </a:cubicBezTo>
                <a:cubicBezTo>
                  <a:pt x="15895" y="4554"/>
                  <a:pt x="15863" y="4568"/>
                  <a:pt x="15835" y="4581"/>
                </a:cubicBezTo>
                <a:cubicBezTo>
                  <a:pt x="15665" y="4674"/>
                  <a:pt x="15523" y="4781"/>
                  <a:pt x="15414" y="4902"/>
                </a:cubicBezTo>
                <a:cubicBezTo>
                  <a:pt x="15402" y="4916"/>
                  <a:pt x="15390" y="4930"/>
                  <a:pt x="15377" y="4945"/>
                </a:cubicBezTo>
                <a:cubicBezTo>
                  <a:pt x="15348" y="4981"/>
                  <a:pt x="15320" y="5017"/>
                  <a:pt x="15296" y="5054"/>
                </a:cubicBezTo>
                <a:cubicBezTo>
                  <a:pt x="15194" y="5216"/>
                  <a:pt x="15152" y="5379"/>
                  <a:pt x="15159" y="5580"/>
                </a:cubicBezTo>
                <a:cubicBezTo>
                  <a:pt x="15172" y="5708"/>
                  <a:pt x="15193" y="5830"/>
                  <a:pt x="15215" y="5934"/>
                </a:cubicBezTo>
                <a:cubicBezTo>
                  <a:pt x="15232" y="6006"/>
                  <a:pt x="15246" y="6075"/>
                  <a:pt x="15272" y="6158"/>
                </a:cubicBezTo>
                <a:cubicBezTo>
                  <a:pt x="15326" y="6333"/>
                  <a:pt x="15352" y="6439"/>
                  <a:pt x="15366" y="6524"/>
                </a:cubicBezTo>
                <a:cubicBezTo>
                  <a:pt x="15372" y="6541"/>
                  <a:pt x="15374" y="6558"/>
                  <a:pt x="15376" y="6576"/>
                </a:cubicBezTo>
                <a:cubicBezTo>
                  <a:pt x="15377" y="6588"/>
                  <a:pt x="15380" y="6603"/>
                  <a:pt x="15380" y="6614"/>
                </a:cubicBezTo>
                <a:cubicBezTo>
                  <a:pt x="15379" y="6641"/>
                  <a:pt x="15373" y="6663"/>
                  <a:pt x="15365" y="6685"/>
                </a:cubicBezTo>
                <a:cubicBezTo>
                  <a:pt x="15351" y="6730"/>
                  <a:pt x="15329" y="6770"/>
                  <a:pt x="15287" y="6818"/>
                </a:cubicBezTo>
                <a:cubicBezTo>
                  <a:pt x="15225" y="6886"/>
                  <a:pt x="15163" y="6932"/>
                  <a:pt x="15087" y="6964"/>
                </a:cubicBezTo>
                <a:cubicBezTo>
                  <a:pt x="15077" y="6972"/>
                  <a:pt x="15071" y="6980"/>
                  <a:pt x="15059" y="6987"/>
                </a:cubicBezTo>
                <a:cubicBezTo>
                  <a:pt x="14943" y="7050"/>
                  <a:pt x="14446" y="7061"/>
                  <a:pt x="14405" y="7002"/>
                </a:cubicBezTo>
                <a:cubicBezTo>
                  <a:pt x="14404" y="7001"/>
                  <a:pt x="14400" y="7001"/>
                  <a:pt x="14399" y="7000"/>
                </a:cubicBezTo>
                <a:cubicBezTo>
                  <a:pt x="14222" y="6987"/>
                  <a:pt x="14016" y="6966"/>
                  <a:pt x="13741" y="6937"/>
                </a:cubicBezTo>
                <a:cubicBezTo>
                  <a:pt x="13212" y="6881"/>
                  <a:pt x="12763" y="6849"/>
                  <a:pt x="12362" y="6835"/>
                </a:cubicBezTo>
                <a:cubicBezTo>
                  <a:pt x="12322" y="6834"/>
                  <a:pt x="12281" y="6830"/>
                  <a:pt x="12240" y="6830"/>
                </a:cubicBezTo>
                <a:cubicBezTo>
                  <a:pt x="12136" y="6827"/>
                  <a:pt x="12041" y="6829"/>
                  <a:pt x="11945" y="6830"/>
                </a:cubicBezTo>
                <a:cubicBezTo>
                  <a:pt x="11846" y="6830"/>
                  <a:pt x="11748" y="6831"/>
                  <a:pt x="11657" y="6835"/>
                </a:cubicBezTo>
                <a:cubicBezTo>
                  <a:pt x="11530" y="6840"/>
                  <a:pt x="11409" y="6848"/>
                  <a:pt x="11294" y="6861"/>
                </a:cubicBezTo>
                <a:cubicBezTo>
                  <a:pt x="11265" y="6864"/>
                  <a:pt x="11231" y="6866"/>
                  <a:pt x="11204" y="6869"/>
                </a:cubicBezTo>
                <a:cubicBezTo>
                  <a:pt x="11099" y="6883"/>
                  <a:pt x="11004" y="6903"/>
                  <a:pt x="10908" y="6923"/>
                </a:cubicBezTo>
                <a:cubicBezTo>
                  <a:pt x="10840" y="6938"/>
                  <a:pt x="10770" y="6951"/>
                  <a:pt x="10705" y="6969"/>
                </a:cubicBezTo>
                <a:cubicBezTo>
                  <a:pt x="10699" y="6971"/>
                  <a:pt x="10693" y="6974"/>
                  <a:pt x="10686" y="6976"/>
                </a:cubicBezTo>
                <a:cubicBezTo>
                  <a:pt x="10443" y="7046"/>
                  <a:pt x="10219" y="7136"/>
                  <a:pt x="10015" y="7249"/>
                </a:cubicBezTo>
                <a:cubicBezTo>
                  <a:pt x="9915" y="7304"/>
                  <a:pt x="9820" y="7365"/>
                  <a:pt x="9729" y="7430"/>
                </a:cubicBezTo>
                <a:cubicBezTo>
                  <a:pt x="9285" y="7750"/>
                  <a:pt x="8978" y="8192"/>
                  <a:pt x="8898" y="8605"/>
                </a:cubicBezTo>
                <a:cubicBezTo>
                  <a:pt x="8898" y="8636"/>
                  <a:pt x="8896" y="8637"/>
                  <a:pt x="8896" y="8672"/>
                </a:cubicBezTo>
                <a:cubicBezTo>
                  <a:pt x="8896" y="8859"/>
                  <a:pt x="8900" y="8978"/>
                  <a:pt x="8914" y="9073"/>
                </a:cubicBezTo>
                <a:cubicBezTo>
                  <a:pt x="8915" y="9076"/>
                  <a:pt x="8916" y="9079"/>
                  <a:pt x="8916" y="9081"/>
                </a:cubicBezTo>
                <a:cubicBezTo>
                  <a:pt x="8971" y="9296"/>
                  <a:pt x="9080" y="9514"/>
                  <a:pt x="9225" y="9684"/>
                </a:cubicBezTo>
                <a:cubicBezTo>
                  <a:pt x="9243" y="9699"/>
                  <a:pt x="9259" y="9717"/>
                  <a:pt x="9275" y="9739"/>
                </a:cubicBezTo>
                <a:cubicBezTo>
                  <a:pt x="9375" y="9847"/>
                  <a:pt x="9489" y="9953"/>
                  <a:pt x="9631" y="10060"/>
                </a:cubicBezTo>
                <a:cubicBezTo>
                  <a:pt x="9635" y="10063"/>
                  <a:pt x="9642" y="10067"/>
                  <a:pt x="9647" y="10070"/>
                </a:cubicBezTo>
                <a:cubicBezTo>
                  <a:pt x="9687" y="10096"/>
                  <a:pt x="9725" y="10117"/>
                  <a:pt x="9768" y="10148"/>
                </a:cubicBezTo>
                <a:cubicBezTo>
                  <a:pt x="9771" y="10150"/>
                  <a:pt x="9780" y="10154"/>
                  <a:pt x="9784" y="10156"/>
                </a:cubicBezTo>
                <a:cubicBezTo>
                  <a:pt x="9915" y="10249"/>
                  <a:pt x="10138" y="10382"/>
                  <a:pt x="10335" y="10495"/>
                </a:cubicBezTo>
                <a:cubicBezTo>
                  <a:pt x="10740" y="10715"/>
                  <a:pt x="11280" y="10967"/>
                  <a:pt x="11982" y="11273"/>
                </a:cubicBezTo>
                <a:cubicBezTo>
                  <a:pt x="12385" y="11441"/>
                  <a:pt x="12777" y="11614"/>
                  <a:pt x="13155" y="11789"/>
                </a:cubicBezTo>
                <a:cubicBezTo>
                  <a:pt x="13609" y="11991"/>
                  <a:pt x="13985" y="12168"/>
                  <a:pt x="14279" y="12320"/>
                </a:cubicBezTo>
                <a:cubicBezTo>
                  <a:pt x="14504" y="12417"/>
                  <a:pt x="14849" y="12620"/>
                  <a:pt x="14993" y="12739"/>
                </a:cubicBezTo>
                <a:cubicBezTo>
                  <a:pt x="15106" y="12813"/>
                  <a:pt x="15219" y="12885"/>
                  <a:pt x="15327" y="12966"/>
                </a:cubicBezTo>
                <a:cubicBezTo>
                  <a:pt x="15357" y="12988"/>
                  <a:pt x="15381" y="13013"/>
                  <a:pt x="15410" y="13036"/>
                </a:cubicBezTo>
                <a:cubicBezTo>
                  <a:pt x="15535" y="13111"/>
                  <a:pt x="15728" y="13283"/>
                  <a:pt x="15884" y="13475"/>
                </a:cubicBezTo>
                <a:cubicBezTo>
                  <a:pt x="15965" y="13575"/>
                  <a:pt x="16007" y="13647"/>
                  <a:pt x="16022" y="13706"/>
                </a:cubicBezTo>
                <a:cubicBezTo>
                  <a:pt x="16085" y="13815"/>
                  <a:pt x="16133" y="13921"/>
                  <a:pt x="16145" y="14015"/>
                </a:cubicBezTo>
                <a:cubicBezTo>
                  <a:pt x="16148" y="14036"/>
                  <a:pt x="16147" y="14057"/>
                  <a:pt x="16149" y="14078"/>
                </a:cubicBezTo>
                <a:cubicBezTo>
                  <a:pt x="16152" y="14101"/>
                  <a:pt x="16155" y="14124"/>
                  <a:pt x="16154" y="14149"/>
                </a:cubicBezTo>
                <a:cubicBezTo>
                  <a:pt x="16160" y="14540"/>
                  <a:pt x="15972" y="14898"/>
                  <a:pt x="15689" y="15002"/>
                </a:cubicBezTo>
                <a:cubicBezTo>
                  <a:pt x="15675" y="15007"/>
                  <a:pt x="15648" y="15009"/>
                  <a:pt x="15623" y="15012"/>
                </a:cubicBezTo>
                <a:cubicBezTo>
                  <a:pt x="15448" y="15109"/>
                  <a:pt x="14768" y="15128"/>
                  <a:pt x="14028" y="15045"/>
                </a:cubicBezTo>
                <a:cubicBezTo>
                  <a:pt x="13793" y="15018"/>
                  <a:pt x="13639" y="14991"/>
                  <a:pt x="13552" y="14971"/>
                </a:cubicBezTo>
                <a:cubicBezTo>
                  <a:pt x="13487" y="14962"/>
                  <a:pt x="13416" y="14957"/>
                  <a:pt x="13353" y="14946"/>
                </a:cubicBezTo>
                <a:cubicBezTo>
                  <a:pt x="13291" y="14936"/>
                  <a:pt x="13155" y="14913"/>
                  <a:pt x="13075" y="14900"/>
                </a:cubicBezTo>
                <a:cubicBezTo>
                  <a:pt x="13016" y="14896"/>
                  <a:pt x="12964" y="14890"/>
                  <a:pt x="12901" y="14889"/>
                </a:cubicBezTo>
                <a:cubicBezTo>
                  <a:pt x="12841" y="14888"/>
                  <a:pt x="12790" y="14870"/>
                  <a:pt x="12760" y="14848"/>
                </a:cubicBezTo>
                <a:cubicBezTo>
                  <a:pt x="12574" y="14817"/>
                  <a:pt x="12413" y="14789"/>
                  <a:pt x="12209" y="14755"/>
                </a:cubicBezTo>
                <a:cubicBezTo>
                  <a:pt x="12021" y="14730"/>
                  <a:pt x="11941" y="14714"/>
                  <a:pt x="11782" y="14684"/>
                </a:cubicBezTo>
                <a:cubicBezTo>
                  <a:pt x="11729" y="14675"/>
                  <a:pt x="11679" y="14667"/>
                  <a:pt x="11628" y="14658"/>
                </a:cubicBezTo>
                <a:cubicBezTo>
                  <a:pt x="11025" y="14557"/>
                  <a:pt x="10344" y="14488"/>
                  <a:pt x="9717" y="14458"/>
                </a:cubicBezTo>
                <a:cubicBezTo>
                  <a:pt x="9715" y="14458"/>
                  <a:pt x="9714" y="14458"/>
                  <a:pt x="9712" y="14458"/>
                </a:cubicBezTo>
                <a:cubicBezTo>
                  <a:pt x="9340" y="14449"/>
                  <a:pt x="8944" y="14450"/>
                  <a:pt x="8597" y="14458"/>
                </a:cubicBezTo>
                <a:cubicBezTo>
                  <a:pt x="8431" y="14466"/>
                  <a:pt x="8255" y="14473"/>
                  <a:pt x="8127" y="14491"/>
                </a:cubicBezTo>
                <a:cubicBezTo>
                  <a:pt x="7901" y="14522"/>
                  <a:pt x="7679" y="14565"/>
                  <a:pt x="7459" y="14617"/>
                </a:cubicBezTo>
                <a:cubicBezTo>
                  <a:pt x="7420" y="14626"/>
                  <a:pt x="7400" y="14634"/>
                  <a:pt x="7360" y="14643"/>
                </a:cubicBezTo>
                <a:cubicBezTo>
                  <a:pt x="6918" y="14754"/>
                  <a:pt x="6486" y="14906"/>
                  <a:pt x="6065" y="15102"/>
                </a:cubicBezTo>
                <a:cubicBezTo>
                  <a:pt x="6023" y="15122"/>
                  <a:pt x="5984" y="15143"/>
                  <a:pt x="5939" y="15166"/>
                </a:cubicBezTo>
                <a:cubicBezTo>
                  <a:pt x="5326" y="15464"/>
                  <a:pt x="4734" y="15852"/>
                  <a:pt x="4161" y="16334"/>
                </a:cubicBezTo>
                <a:cubicBezTo>
                  <a:pt x="4113" y="16373"/>
                  <a:pt x="4067" y="16415"/>
                  <a:pt x="4014" y="16461"/>
                </a:cubicBezTo>
                <a:cubicBezTo>
                  <a:pt x="3637" y="16791"/>
                  <a:pt x="3268" y="17157"/>
                  <a:pt x="2907" y="17567"/>
                </a:cubicBezTo>
                <a:cubicBezTo>
                  <a:pt x="2888" y="17590"/>
                  <a:pt x="2860" y="17630"/>
                  <a:pt x="2839" y="17654"/>
                </a:cubicBezTo>
                <a:cubicBezTo>
                  <a:pt x="2833" y="17662"/>
                  <a:pt x="2828" y="17669"/>
                  <a:pt x="2821" y="17676"/>
                </a:cubicBezTo>
                <a:cubicBezTo>
                  <a:pt x="2181" y="18433"/>
                  <a:pt x="1141" y="19978"/>
                  <a:pt x="495" y="21136"/>
                </a:cubicBezTo>
                <a:cubicBezTo>
                  <a:pt x="440" y="21235"/>
                  <a:pt x="390" y="21326"/>
                  <a:pt x="328" y="21431"/>
                </a:cubicBezTo>
                <a:lnTo>
                  <a:pt x="277" y="21524"/>
                </a:lnTo>
                <a:cubicBezTo>
                  <a:pt x="261" y="21556"/>
                  <a:pt x="527" y="21574"/>
                  <a:pt x="1110" y="21588"/>
                </a:cubicBezTo>
                <a:cubicBezTo>
                  <a:pt x="1428" y="21593"/>
                  <a:pt x="2828" y="21596"/>
                  <a:pt x="3756" y="21600"/>
                </a:cubicBezTo>
                <a:lnTo>
                  <a:pt x="3926" y="21236"/>
                </a:lnTo>
                <a:lnTo>
                  <a:pt x="3934" y="21219"/>
                </a:lnTo>
                <a:cubicBezTo>
                  <a:pt x="3935" y="21218"/>
                  <a:pt x="3935" y="21216"/>
                  <a:pt x="3935" y="21215"/>
                </a:cubicBezTo>
                <a:lnTo>
                  <a:pt x="3973" y="21136"/>
                </a:lnTo>
                <a:cubicBezTo>
                  <a:pt x="3991" y="21097"/>
                  <a:pt x="4004" y="21076"/>
                  <a:pt x="4021" y="21039"/>
                </a:cubicBezTo>
                <a:cubicBezTo>
                  <a:pt x="4129" y="20813"/>
                  <a:pt x="4238" y="20597"/>
                  <a:pt x="4347" y="20390"/>
                </a:cubicBezTo>
                <a:cubicBezTo>
                  <a:pt x="4512" y="20077"/>
                  <a:pt x="4681" y="19773"/>
                  <a:pt x="4866" y="19488"/>
                </a:cubicBezTo>
                <a:cubicBezTo>
                  <a:pt x="4873" y="19477"/>
                  <a:pt x="4880" y="19468"/>
                  <a:pt x="4886" y="19457"/>
                </a:cubicBezTo>
                <a:cubicBezTo>
                  <a:pt x="4931" y="19389"/>
                  <a:pt x="4972" y="19322"/>
                  <a:pt x="5020" y="19252"/>
                </a:cubicBezTo>
                <a:cubicBezTo>
                  <a:pt x="5042" y="19219"/>
                  <a:pt x="5061" y="19197"/>
                  <a:pt x="5083" y="19165"/>
                </a:cubicBezTo>
                <a:cubicBezTo>
                  <a:pt x="5178" y="19027"/>
                  <a:pt x="5274" y="18898"/>
                  <a:pt x="5368" y="18777"/>
                </a:cubicBezTo>
                <a:cubicBezTo>
                  <a:pt x="5480" y="18632"/>
                  <a:pt x="5591" y="18505"/>
                  <a:pt x="5697" y="18391"/>
                </a:cubicBezTo>
                <a:cubicBezTo>
                  <a:pt x="5739" y="18345"/>
                  <a:pt x="5781" y="18296"/>
                  <a:pt x="5823" y="18254"/>
                </a:cubicBezTo>
                <a:cubicBezTo>
                  <a:pt x="5999" y="18081"/>
                  <a:pt x="6175" y="17935"/>
                  <a:pt x="6358" y="17826"/>
                </a:cubicBezTo>
                <a:cubicBezTo>
                  <a:pt x="6375" y="17816"/>
                  <a:pt x="6392" y="17801"/>
                  <a:pt x="6409" y="17792"/>
                </a:cubicBezTo>
                <a:cubicBezTo>
                  <a:pt x="6686" y="17634"/>
                  <a:pt x="6960" y="17535"/>
                  <a:pt x="7290" y="17476"/>
                </a:cubicBezTo>
                <a:cubicBezTo>
                  <a:pt x="7797" y="17361"/>
                  <a:pt x="8361" y="17348"/>
                  <a:pt x="9161" y="17440"/>
                </a:cubicBezTo>
                <a:cubicBezTo>
                  <a:pt x="9295" y="17453"/>
                  <a:pt x="9457" y="17472"/>
                  <a:pt x="9619" y="17497"/>
                </a:cubicBezTo>
                <a:cubicBezTo>
                  <a:pt x="9624" y="17497"/>
                  <a:pt x="9627" y="17498"/>
                  <a:pt x="9632" y="17498"/>
                </a:cubicBezTo>
                <a:cubicBezTo>
                  <a:pt x="9639" y="17499"/>
                  <a:pt x="9646" y="17501"/>
                  <a:pt x="9653" y="17502"/>
                </a:cubicBezTo>
                <a:cubicBezTo>
                  <a:pt x="9949" y="17547"/>
                  <a:pt x="10326" y="17616"/>
                  <a:pt x="10837" y="17714"/>
                </a:cubicBezTo>
                <a:cubicBezTo>
                  <a:pt x="10981" y="17741"/>
                  <a:pt x="11081" y="17754"/>
                  <a:pt x="11236" y="17785"/>
                </a:cubicBezTo>
                <a:cubicBezTo>
                  <a:pt x="12346" y="18005"/>
                  <a:pt x="13214" y="18144"/>
                  <a:pt x="13937" y="18209"/>
                </a:cubicBezTo>
                <a:cubicBezTo>
                  <a:pt x="14091" y="18219"/>
                  <a:pt x="14241" y="18228"/>
                  <a:pt x="14419" y="18234"/>
                </a:cubicBezTo>
                <a:cubicBezTo>
                  <a:pt x="14987" y="18252"/>
                  <a:pt x="15430" y="18227"/>
                  <a:pt x="15828" y="18163"/>
                </a:cubicBezTo>
                <a:cubicBezTo>
                  <a:pt x="15897" y="18150"/>
                  <a:pt x="15970" y="18141"/>
                  <a:pt x="16038" y="18125"/>
                </a:cubicBezTo>
                <a:cubicBezTo>
                  <a:pt x="16188" y="18090"/>
                  <a:pt x="16332" y="18048"/>
                  <a:pt x="16475" y="17999"/>
                </a:cubicBezTo>
                <a:cubicBezTo>
                  <a:pt x="16623" y="17948"/>
                  <a:pt x="16763" y="17886"/>
                  <a:pt x="16899" y="17823"/>
                </a:cubicBezTo>
                <a:cubicBezTo>
                  <a:pt x="16932" y="17807"/>
                  <a:pt x="16965" y="17795"/>
                  <a:pt x="16998" y="17778"/>
                </a:cubicBezTo>
                <a:cubicBezTo>
                  <a:pt x="17418" y="17568"/>
                  <a:pt x="17768" y="17295"/>
                  <a:pt x="18056" y="16967"/>
                </a:cubicBezTo>
                <a:cubicBezTo>
                  <a:pt x="18116" y="16895"/>
                  <a:pt x="18176" y="16820"/>
                  <a:pt x="18236" y="16737"/>
                </a:cubicBezTo>
                <a:cubicBezTo>
                  <a:pt x="18250" y="16718"/>
                  <a:pt x="18264" y="16698"/>
                  <a:pt x="18277" y="16679"/>
                </a:cubicBezTo>
                <a:cubicBezTo>
                  <a:pt x="18354" y="16570"/>
                  <a:pt x="18418" y="16458"/>
                  <a:pt x="18481" y="16346"/>
                </a:cubicBezTo>
                <a:cubicBezTo>
                  <a:pt x="18516" y="16280"/>
                  <a:pt x="18551" y="16215"/>
                  <a:pt x="18582" y="16146"/>
                </a:cubicBezTo>
                <a:cubicBezTo>
                  <a:pt x="18606" y="16096"/>
                  <a:pt x="18627" y="16045"/>
                  <a:pt x="18648" y="15994"/>
                </a:cubicBezTo>
                <a:cubicBezTo>
                  <a:pt x="18700" y="15862"/>
                  <a:pt x="18749" y="15728"/>
                  <a:pt x="18788" y="15587"/>
                </a:cubicBezTo>
                <a:cubicBezTo>
                  <a:pt x="18789" y="15586"/>
                  <a:pt x="18789" y="15586"/>
                  <a:pt x="18790" y="15585"/>
                </a:cubicBezTo>
                <a:cubicBezTo>
                  <a:pt x="18790" y="15584"/>
                  <a:pt x="18790" y="15583"/>
                  <a:pt x="18791" y="15581"/>
                </a:cubicBezTo>
                <a:cubicBezTo>
                  <a:pt x="18834" y="15424"/>
                  <a:pt x="18867" y="15258"/>
                  <a:pt x="18894" y="15088"/>
                </a:cubicBezTo>
                <a:cubicBezTo>
                  <a:pt x="18902" y="15033"/>
                  <a:pt x="18908" y="14977"/>
                  <a:pt x="18914" y="14921"/>
                </a:cubicBezTo>
                <a:cubicBezTo>
                  <a:pt x="18930" y="14782"/>
                  <a:pt x="18939" y="14644"/>
                  <a:pt x="18940" y="14508"/>
                </a:cubicBezTo>
                <a:cubicBezTo>
                  <a:pt x="18940" y="14461"/>
                  <a:pt x="18941" y="14413"/>
                  <a:pt x="18940" y="14367"/>
                </a:cubicBezTo>
                <a:cubicBezTo>
                  <a:pt x="18937" y="14278"/>
                  <a:pt x="18930" y="14190"/>
                  <a:pt x="18920" y="14103"/>
                </a:cubicBezTo>
                <a:cubicBezTo>
                  <a:pt x="18918" y="14078"/>
                  <a:pt x="18914" y="14053"/>
                  <a:pt x="18911" y="14028"/>
                </a:cubicBezTo>
                <a:cubicBezTo>
                  <a:pt x="18890" y="13871"/>
                  <a:pt x="18856" y="13716"/>
                  <a:pt x="18814" y="13564"/>
                </a:cubicBezTo>
                <a:cubicBezTo>
                  <a:pt x="18800" y="13517"/>
                  <a:pt x="18788" y="13469"/>
                  <a:pt x="18773" y="13423"/>
                </a:cubicBezTo>
                <a:cubicBezTo>
                  <a:pt x="18754" y="13365"/>
                  <a:pt x="18732" y="13309"/>
                  <a:pt x="18710" y="13252"/>
                </a:cubicBezTo>
                <a:cubicBezTo>
                  <a:pt x="18665" y="13141"/>
                  <a:pt x="18619" y="13030"/>
                  <a:pt x="18562" y="12922"/>
                </a:cubicBezTo>
                <a:cubicBezTo>
                  <a:pt x="18559" y="12916"/>
                  <a:pt x="18557" y="12909"/>
                  <a:pt x="18553" y="12903"/>
                </a:cubicBezTo>
                <a:cubicBezTo>
                  <a:pt x="18553" y="12902"/>
                  <a:pt x="18552" y="12901"/>
                  <a:pt x="18551" y="12900"/>
                </a:cubicBezTo>
                <a:cubicBezTo>
                  <a:pt x="18327" y="12483"/>
                  <a:pt x="18008" y="12095"/>
                  <a:pt x="17596" y="11737"/>
                </a:cubicBezTo>
                <a:cubicBezTo>
                  <a:pt x="17512" y="11663"/>
                  <a:pt x="17416" y="11592"/>
                  <a:pt x="17323" y="11521"/>
                </a:cubicBezTo>
                <a:cubicBezTo>
                  <a:pt x="17235" y="11457"/>
                  <a:pt x="17149" y="11394"/>
                  <a:pt x="17056" y="11330"/>
                </a:cubicBezTo>
                <a:cubicBezTo>
                  <a:pt x="16590" y="11020"/>
                  <a:pt x="16000" y="10717"/>
                  <a:pt x="15257" y="10393"/>
                </a:cubicBezTo>
                <a:cubicBezTo>
                  <a:pt x="15134" y="10340"/>
                  <a:pt x="15026" y="10292"/>
                  <a:pt x="14887" y="10234"/>
                </a:cubicBezTo>
                <a:cubicBezTo>
                  <a:pt x="14730" y="10169"/>
                  <a:pt x="14559" y="10100"/>
                  <a:pt x="14388" y="10032"/>
                </a:cubicBezTo>
                <a:cubicBezTo>
                  <a:pt x="14176" y="9948"/>
                  <a:pt x="13946" y="9859"/>
                  <a:pt x="13700" y="9763"/>
                </a:cubicBezTo>
                <a:cubicBezTo>
                  <a:pt x="13408" y="9651"/>
                  <a:pt x="13083" y="9526"/>
                  <a:pt x="12927" y="9466"/>
                </a:cubicBezTo>
                <a:cubicBezTo>
                  <a:pt x="12160" y="9171"/>
                  <a:pt x="11611" y="8896"/>
                  <a:pt x="11322" y="8674"/>
                </a:cubicBezTo>
                <a:cubicBezTo>
                  <a:pt x="11277" y="8641"/>
                  <a:pt x="11236" y="8609"/>
                  <a:pt x="11203" y="8578"/>
                </a:cubicBezTo>
                <a:cubicBezTo>
                  <a:pt x="11196" y="8570"/>
                  <a:pt x="11180" y="8561"/>
                  <a:pt x="11173" y="8553"/>
                </a:cubicBezTo>
                <a:cubicBezTo>
                  <a:pt x="11153" y="8531"/>
                  <a:pt x="11140" y="8513"/>
                  <a:pt x="11125" y="8493"/>
                </a:cubicBezTo>
                <a:cubicBezTo>
                  <a:pt x="11117" y="8483"/>
                  <a:pt x="11106" y="8472"/>
                  <a:pt x="11100" y="8462"/>
                </a:cubicBezTo>
                <a:cubicBezTo>
                  <a:pt x="11042" y="8374"/>
                  <a:pt x="11041" y="8303"/>
                  <a:pt x="11088" y="8231"/>
                </a:cubicBezTo>
                <a:cubicBezTo>
                  <a:pt x="11090" y="8227"/>
                  <a:pt x="11092" y="8224"/>
                  <a:pt x="11094" y="8220"/>
                </a:cubicBezTo>
                <a:cubicBezTo>
                  <a:pt x="11094" y="8220"/>
                  <a:pt x="11095" y="8219"/>
                  <a:pt x="11095" y="8219"/>
                </a:cubicBezTo>
                <a:cubicBezTo>
                  <a:pt x="11101" y="8212"/>
                  <a:pt x="11103" y="8205"/>
                  <a:pt x="11109" y="8198"/>
                </a:cubicBezTo>
                <a:cubicBezTo>
                  <a:pt x="11169" y="8127"/>
                  <a:pt x="11622" y="8117"/>
                  <a:pt x="12222" y="8163"/>
                </a:cubicBezTo>
                <a:cubicBezTo>
                  <a:pt x="12427" y="8179"/>
                  <a:pt x="12649" y="8202"/>
                  <a:pt x="12878" y="8231"/>
                </a:cubicBezTo>
                <a:cubicBezTo>
                  <a:pt x="14070" y="8382"/>
                  <a:pt x="14789" y="8420"/>
                  <a:pt x="15356" y="8320"/>
                </a:cubicBezTo>
                <a:cubicBezTo>
                  <a:pt x="15764" y="8232"/>
                  <a:pt x="16164" y="8063"/>
                  <a:pt x="16491" y="7848"/>
                </a:cubicBezTo>
                <a:cubicBezTo>
                  <a:pt x="16495" y="7845"/>
                  <a:pt x="16499" y="7842"/>
                  <a:pt x="16504" y="7839"/>
                </a:cubicBezTo>
                <a:cubicBezTo>
                  <a:pt x="16505" y="7838"/>
                  <a:pt x="16506" y="7838"/>
                  <a:pt x="16508" y="7837"/>
                </a:cubicBezTo>
                <a:cubicBezTo>
                  <a:pt x="16788" y="7649"/>
                  <a:pt x="17012" y="7430"/>
                  <a:pt x="17142" y="7206"/>
                </a:cubicBezTo>
                <a:cubicBezTo>
                  <a:pt x="17294" y="6927"/>
                  <a:pt x="17312" y="6616"/>
                  <a:pt x="17204" y="6243"/>
                </a:cubicBezTo>
                <a:cubicBezTo>
                  <a:pt x="17203" y="6241"/>
                  <a:pt x="17203" y="6240"/>
                  <a:pt x="17203" y="6238"/>
                </a:cubicBezTo>
                <a:cubicBezTo>
                  <a:pt x="17203" y="6237"/>
                  <a:pt x="17203" y="6236"/>
                  <a:pt x="17203" y="6236"/>
                </a:cubicBezTo>
                <a:cubicBezTo>
                  <a:pt x="17175" y="6141"/>
                  <a:pt x="17139" y="6043"/>
                  <a:pt x="17095" y="5939"/>
                </a:cubicBezTo>
                <a:cubicBezTo>
                  <a:pt x="16928" y="5544"/>
                  <a:pt x="16900" y="5452"/>
                  <a:pt x="16931" y="5361"/>
                </a:cubicBezTo>
                <a:cubicBezTo>
                  <a:pt x="16942" y="5293"/>
                  <a:pt x="16981" y="5249"/>
                  <a:pt x="17050" y="5211"/>
                </a:cubicBezTo>
                <a:cubicBezTo>
                  <a:pt x="17057" y="5207"/>
                  <a:pt x="17133" y="5202"/>
                  <a:pt x="17156" y="5197"/>
                </a:cubicBezTo>
                <a:cubicBezTo>
                  <a:pt x="17340" y="5143"/>
                  <a:pt x="17638" y="5113"/>
                  <a:pt x="18082" y="5111"/>
                </a:cubicBezTo>
                <a:cubicBezTo>
                  <a:pt x="18207" y="5110"/>
                  <a:pt x="18345" y="5105"/>
                  <a:pt x="18478" y="5101"/>
                </a:cubicBezTo>
                <a:cubicBezTo>
                  <a:pt x="18717" y="5090"/>
                  <a:pt x="18919" y="5078"/>
                  <a:pt x="19111" y="5066"/>
                </a:cubicBezTo>
                <a:cubicBezTo>
                  <a:pt x="19678" y="5025"/>
                  <a:pt x="20210" y="4962"/>
                  <a:pt x="20462" y="4892"/>
                </a:cubicBezTo>
                <a:cubicBezTo>
                  <a:pt x="20677" y="4832"/>
                  <a:pt x="20861" y="4761"/>
                  <a:pt x="21016" y="4683"/>
                </a:cubicBezTo>
                <a:cubicBezTo>
                  <a:pt x="21124" y="4625"/>
                  <a:pt x="21221" y="4566"/>
                  <a:pt x="21299" y="4502"/>
                </a:cubicBezTo>
                <a:cubicBezTo>
                  <a:pt x="21302" y="4500"/>
                  <a:pt x="21304" y="4499"/>
                  <a:pt x="21307" y="4497"/>
                </a:cubicBezTo>
                <a:cubicBezTo>
                  <a:pt x="21309" y="4494"/>
                  <a:pt x="21311" y="4492"/>
                  <a:pt x="21314" y="4490"/>
                </a:cubicBezTo>
                <a:cubicBezTo>
                  <a:pt x="21348" y="4461"/>
                  <a:pt x="21378" y="4433"/>
                  <a:pt x="21406" y="4404"/>
                </a:cubicBezTo>
                <a:cubicBezTo>
                  <a:pt x="21421" y="4387"/>
                  <a:pt x="21435" y="4370"/>
                  <a:pt x="21448" y="4353"/>
                </a:cubicBezTo>
                <a:cubicBezTo>
                  <a:pt x="21466" y="4332"/>
                  <a:pt x="21483" y="4310"/>
                  <a:pt x="21498" y="4288"/>
                </a:cubicBezTo>
                <a:cubicBezTo>
                  <a:pt x="21565" y="4183"/>
                  <a:pt x="21599" y="4071"/>
                  <a:pt x="21600" y="3951"/>
                </a:cubicBezTo>
                <a:cubicBezTo>
                  <a:pt x="21600" y="3912"/>
                  <a:pt x="21596" y="3870"/>
                  <a:pt x="21589" y="3829"/>
                </a:cubicBezTo>
                <a:cubicBezTo>
                  <a:pt x="21588" y="3822"/>
                  <a:pt x="21586" y="3816"/>
                  <a:pt x="21584" y="3810"/>
                </a:cubicBezTo>
                <a:cubicBezTo>
                  <a:pt x="21530" y="3552"/>
                  <a:pt x="21254" y="3245"/>
                  <a:pt x="20763" y="2876"/>
                </a:cubicBezTo>
                <a:cubicBezTo>
                  <a:pt x="20556" y="2725"/>
                  <a:pt x="20303" y="2553"/>
                  <a:pt x="19983" y="2347"/>
                </a:cubicBezTo>
                <a:cubicBezTo>
                  <a:pt x="19970" y="2339"/>
                  <a:pt x="19966" y="2339"/>
                  <a:pt x="19952" y="2331"/>
                </a:cubicBezTo>
                <a:cubicBezTo>
                  <a:pt x="19928" y="2316"/>
                  <a:pt x="19910" y="2302"/>
                  <a:pt x="19892" y="2288"/>
                </a:cubicBezTo>
                <a:cubicBezTo>
                  <a:pt x="19868" y="2273"/>
                  <a:pt x="19851" y="2260"/>
                  <a:pt x="19828" y="2245"/>
                </a:cubicBezTo>
                <a:cubicBezTo>
                  <a:pt x="19822" y="2241"/>
                  <a:pt x="19817" y="2239"/>
                  <a:pt x="19811" y="2235"/>
                </a:cubicBezTo>
                <a:cubicBezTo>
                  <a:pt x="19742" y="2191"/>
                  <a:pt x="19687" y="2151"/>
                  <a:pt x="19622" y="2109"/>
                </a:cubicBezTo>
                <a:cubicBezTo>
                  <a:pt x="19523" y="2044"/>
                  <a:pt x="19417" y="1976"/>
                  <a:pt x="19335" y="1919"/>
                </a:cubicBezTo>
                <a:cubicBezTo>
                  <a:pt x="19316" y="1906"/>
                  <a:pt x="19291" y="1890"/>
                  <a:pt x="19273" y="1877"/>
                </a:cubicBezTo>
                <a:cubicBezTo>
                  <a:pt x="19271" y="1876"/>
                  <a:pt x="19269" y="1874"/>
                  <a:pt x="19267" y="1872"/>
                </a:cubicBezTo>
                <a:cubicBezTo>
                  <a:pt x="19248" y="1859"/>
                  <a:pt x="19235" y="1846"/>
                  <a:pt x="19217" y="1832"/>
                </a:cubicBezTo>
                <a:cubicBezTo>
                  <a:pt x="18947" y="1639"/>
                  <a:pt x="18764" y="1481"/>
                  <a:pt x="18630" y="1329"/>
                </a:cubicBezTo>
                <a:cubicBezTo>
                  <a:pt x="18599" y="1294"/>
                  <a:pt x="18563" y="1260"/>
                  <a:pt x="18536" y="1225"/>
                </a:cubicBezTo>
                <a:cubicBezTo>
                  <a:pt x="18508" y="1188"/>
                  <a:pt x="18491" y="1159"/>
                  <a:pt x="18467" y="1125"/>
                </a:cubicBezTo>
                <a:cubicBezTo>
                  <a:pt x="18450" y="1101"/>
                  <a:pt x="18433" y="1075"/>
                  <a:pt x="18418" y="1051"/>
                </a:cubicBezTo>
                <a:cubicBezTo>
                  <a:pt x="18379" y="990"/>
                  <a:pt x="18350" y="933"/>
                  <a:pt x="18328" y="878"/>
                </a:cubicBezTo>
                <a:cubicBezTo>
                  <a:pt x="18324" y="867"/>
                  <a:pt x="18315" y="856"/>
                  <a:pt x="18311" y="846"/>
                </a:cubicBezTo>
                <a:cubicBezTo>
                  <a:pt x="18310" y="843"/>
                  <a:pt x="18311" y="841"/>
                  <a:pt x="18310" y="839"/>
                </a:cubicBezTo>
                <a:cubicBezTo>
                  <a:pt x="18301" y="812"/>
                  <a:pt x="18297" y="785"/>
                  <a:pt x="18292" y="759"/>
                </a:cubicBezTo>
                <a:cubicBezTo>
                  <a:pt x="18271" y="668"/>
                  <a:pt x="18267" y="580"/>
                  <a:pt x="18293" y="409"/>
                </a:cubicBezTo>
                <a:cubicBezTo>
                  <a:pt x="18316" y="258"/>
                  <a:pt x="18334" y="98"/>
                  <a:pt x="18334" y="53"/>
                </a:cubicBezTo>
                <a:cubicBezTo>
                  <a:pt x="18334" y="28"/>
                  <a:pt x="18021" y="12"/>
                  <a:pt x="17422" y="0"/>
                </a:cubicBezTo>
                <a:close/>
                <a:moveTo>
                  <a:pt x="136" y="7704"/>
                </a:moveTo>
                <a:cubicBezTo>
                  <a:pt x="17" y="7704"/>
                  <a:pt x="0" y="7722"/>
                  <a:pt x="0" y="7842"/>
                </a:cubicBezTo>
                <a:cubicBezTo>
                  <a:pt x="0" y="7963"/>
                  <a:pt x="17" y="7981"/>
                  <a:pt x="136" y="7981"/>
                </a:cubicBezTo>
                <a:cubicBezTo>
                  <a:pt x="255" y="7981"/>
                  <a:pt x="271" y="7963"/>
                  <a:pt x="271" y="7842"/>
                </a:cubicBezTo>
                <a:cubicBezTo>
                  <a:pt x="271" y="7722"/>
                  <a:pt x="255" y="7704"/>
                  <a:pt x="136" y="7704"/>
                </a:cubicBezTo>
                <a:close/>
                <a:moveTo>
                  <a:pt x="136" y="10410"/>
                </a:moveTo>
                <a:cubicBezTo>
                  <a:pt x="17" y="10410"/>
                  <a:pt x="0" y="10427"/>
                  <a:pt x="0" y="10548"/>
                </a:cubicBezTo>
                <a:cubicBezTo>
                  <a:pt x="0" y="10669"/>
                  <a:pt x="17" y="10686"/>
                  <a:pt x="136" y="10686"/>
                </a:cubicBezTo>
                <a:cubicBezTo>
                  <a:pt x="255" y="10686"/>
                  <a:pt x="271" y="10669"/>
                  <a:pt x="271" y="10548"/>
                </a:cubicBezTo>
                <a:cubicBezTo>
                  <a:pt x="271" y="10427"/>
                  <a:pt x="255" y="10410"/>
                  <a:pt x="136" y="10410"/>
                </a:cubicBezTo>
                <a:close/>
              </a:path>
            </a:pathLst>
          </a:cu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14" name="Sun"/>
          <p:cNvSpPr/>
          <p:nvPr/>
        </p:nvSpPr>
        <p:spPr>
          <a:xfrm>
            <a:off x="1926240" y="3560936"/>
            <a:ext cx="2822229" cy="2822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912" y="3909"/>
                </a:lnTo>
                <a:cubicBezTo>
                  <a:pt x="9458" y="3767"/>
                  <a:pt x="10107" y="3684"/>
                  <a:pt x="10795" y="3684"/>
                </a:cubicBezTo>
                <a:cubicBezTo>
                  <a:pt x="11488" y="3684"/>
                  <a:pt x="12138" y="3766"/>
                  <a:pt x="12695" y="3914"/>
                </a:cubicBezTo>
                <a:lnTo>
                  <a:pt x="10800" y="0"/>
                </a:lnTo>
                <a:close/>
                <a:moveTo>
                  <a:pt x="18430" y="3160"/>
                </a:moveTo>
                <a:lnTo>
                  <a:pt x="14332" y="4591"/>
                </a:lnTo>
                <a:cubicBezTo>
                  <a:pt x="14828" y="4880"/>
                  <a:pt x="15340" y="5278"/>
                  <a:pt x="15826" y="5764"/>
                </a:cubicBezTo>
                <a:cubicBezTo>
                  <a:pt x="16317" y="6255"/>
                  <a:pt x="16717" y="6774"/>
                  <a:pt x="17006" y="7265"/>
                </a:cubicBezTo>
                <a:lnTo>
                  <a:pt x="18430" y="3160"/>
                </a:lnTo>
                <a:close/>
                <a:moveTo>
                  <a:pt x="3160" y="3172"/>
                </a:moveTo>
                <a:lnTo>
                  <a:pt x="4591" y="7270"/>
                </a:lnTo>
                <a:cubicBezTo>
                  <a:pt x="4880" y="6773"/>
                  <a:pt x="5278" y="6260"/>
                  <a:pt x="5764" y="5774"/>
                </a:cubicBezTo>
                <a:cubicBezTo>
                  <a:pt x="6255" y="5283"/>
                  <a:pt x="6774" y="4885"/>
                  <a:pt x="7265" y="4596"/>
                </a:cubicBezTo>
                <a:lnTo>
                  <a:pt x="3160" y="3172"/>
                </a:lnTo>
                <a:close/>
                <a:moveTo>
                  <a:pt x="10800" y="4661"/>
                </a:moveTo>
                <a:cubicBezTo>
                  <a:pt x="7400" y="4661"/>
                  <a:pt x="4633" y="7427"/>
                  <a:pt x="4633" y="10827"/>
                </a:cubicBezTo>
                <a:cubicBezTo>
                  <a:pt x="4633" y="14227"/>
                  <a:pt x="7400" y="16994"/>
                  <a:pt x="10800" y="16994"/>
                </a:cubicBezTo>
                <a:cubicBezTo>
                  <a:pt x="14200" y="16994"/>
                  <a:pt x="16967" y="14227"/>
                  <a:pt x="16967" y="10827"/>
                </a:cubicBezTo>
                <a:cubicBezTo>
                  <a:pt x="16967" y="7427"/>
                  <a:pt x="14200" y="4661"/>
                  <a:pt x="10800" y="4661"/>
                </a:cubicBezTo>
                <a:close/>
                <a:moveTo>
                  <a:pt x="3914" y="8907"/>
                </a:moveTo>
                <a:lnTo>
                  <a:pt x="0" y="10800"/>
                </a:lnTo>
                <a:lnTo>
                  <a:pt x="3909" y="12688"/>
                </a:lnTo>
                <a:cubicBezTo>
                  <a:pt x="3767" y="12137"/>
                  <a:pt x="3684" y="11493"/>
                  <a:pt x="3684" y="10805"/>
                </a:cubicBezTo>
                <a:cubicBezTo>
                  <a:pt x="3684" y="10112"/>
                  <a:pt x="3766" y="9464"/>
                  <a:pt x="3914" y="8907"/>
                </a:cubicBezTo>
                <a:close/>
                <a:moveTo>
                  <a:pt x="17693" y="8907"/>
                </a:moveTo>
                <a:cubicBezTo>
                  <a:pt x="17835" y="9458"/>
                  <a:pt x="17916" y="10102"/>
                  <a:pt x="17916" y="10790"/>
                </a:cubicBezTo>
                <a:cubicBezTo>
                  <a:pt x="17916" y="11483"/>
                  <a:pt x="17835" y="12131"/>
                  <a:pt x="17688" y="12688"/>
                </a:cubicBezTo>
                <a:lnTo>
                  <a:pt x="21600" y="10795"/>
                </a:lnTo>
                <a:lnTo>
                  <a:pt x="17693" y="8907"/>
                </a:lnTo>
                <a:close/>
                <a:moveTo>
                  <a:pt x="17011" y="14332"/>
                </a:moveTo>
                <a:cubicBezTo>
                  <a:pt x="16722" y="14828"/>
                  <a:pt x="16323" y="15340"/>
                  <a:pt x="15838" y="15826"/>
                </a:cubicBezTo>
                <a:cubicBezTo>
                  <a:pt x="15346" y="16317"/>
                  <a:pt x="14828" y="16717"/>
                  <a:pt x="14337" y="17006"/>
                </a:cubicBezTo>
                <a:lnTo>
                  <a:pt x="18440" y="18430"/>
                </a:lnTo>
                <a:lnTo>
                  <a:pt x="17011" y="14332"/>
                </a:lnTo>
                <a:close/>
                <a:moveTo>
                  <a:pt x="4596" y="14337"/>
                </a:moveTo>
                <a:lnTo>
                  <a:pt x="3172" y="18440"/>
                </a:lnTo>
                <a:lnTo>
                  <a:pt x="7270" y="17011"/>
                </a:lnTo>
                <a:cubicBezTo>
                  <a:pt x="6773" y="16722"/>
                  <a:pt x="6260" y="16323"/>
                  <a:pt x="5774" y="15838"/>
                </a:cubicBezTo>
                <a:cubicBezTo>
                  <a:pt x="5283" y="15346"/>
                  <a:pt x="4885" y="14828"/>
                  <a:pt x="4596" y="14337"/>
                </a:cubicBezTo>
                <a:close/>
                <a:moveTo>
                  <a:pt x="8907" y="17688"/>
                </a:moveTo>
                <a:lnTo>
                  <a:pt x="10800" y="21600"/>
                </a:lnTo>
                <a:lnTo>
                  <a:pt x="12688" y="17693"/>
                </a:lnTo>
                <a:cubicBezTo>
                  <a:pt x="12142" y="17835"/>
                  <a:pt x="11493" y="17916"/>
                  <a:pt x="10805" y="17916"/>
                </a:cubicBezTo>
                <a:cubicBezTo>
                  <a:pt x="10112" y="17916"/>
                  <a:pt x="9464" y="17835"/>
                  <a:pt x="8907" y="17688"/>
                </a:cubicBezTo>
                <a:close/>
              </a:path>
            </a:pathLst>
          </a:cu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5" name="OpenTelemetry…"/>
          <p:cNvSpPr txBox="1"/>
          <p:nvPr/>
        </p:nvSpPr>
        <p:spPr>
          <a:xfrm>
            <a:off x="2571515" y="4659456"/>
            <a:ext cx="1531676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OpenTelemetry </a:t>
            </a:r>
          </a:p>
          <a:p>
            <a:pPr algn="ctr"/>
            <a:r>
              <a:t>Collector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1"/>
      <p:bldP build="whole" bldLvl="1" animBg="1" rev="0" advAuto="0" spid="11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collector</a:t>
            </a:r>
          </a:p>
        </p:txBody>
      </p:sp>
      <p:sp>
        <p:nvSpPr>
          <p:cNvPr id="118" name="Title 1"/>
          <p:cNvSpPr txBox="1"/>
          <p:nvPr/>
        </p:nvSpPr>
        <p:spPr>
          <a:xfrm>
            <a:off x="436914" y="1192175"/>
            <a:ext cx="10424161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40631" indent="-24063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Executable to receive telemetry data, optionally transform it and send the data along.</a:t>
            </a:r>
          </a:p>
          <a:p>
            <a:pPr marL="240631" indent="-24063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Supports several popular open-source protocols</a:t>
            </a:r>
          </a:p>
          <a:p>
            <a:pPr marL="240631" indent="-240631" defTabSz="457200">
              <a:lnSpc>
                <a:spcPts val="4600"/>
              </a:lnSpc>
              <a:spcBef>
                <a:spcPts val="1600"/>
              </a:spcBef>
              <a:buSzPct val="100000"/>
              <a:buChar char="-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Pluggable architecture to easily extend functionality.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Deployment model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228" y="1411284"/>
            <a:ext cx="6014328" cy="506596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Backend(s) of your choice"/>
          <p:cNvSpPr/>
          <p:nvPr/>
        </p:nvSpPr>
        <p:spPr>
          <a:xfrm>
            <a:off x="7560823" y="5263524"/>
            <a:ext cx="1088335" cy="734323"/>
          </a:xfrm>
          <a:prstGeom prst="rect">
            <a:avLst/>
          </a:prstGeom>
          <a:solidFill>
            <a:srgbClr val="DAE8FC"/>
          </a:solidFill>
          <a:ln w="25400">
            <a:solidFill>
              <a:srgbClr val="6D8DB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normAutofit fontScale="100000" lnSpcReduction="0"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Backend(s) of your choice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Pipelines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50" y="2330450"/>
            <a:ext cx="8902700" cy="25527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"/>
          <p:cNvSpPr/>
          <p:nvPr/>
        </p:nvSpPr>
        <p:spPr>
          <a:xfrm>
            <a:off x="1406773" y="2224633"/>
            <a:ext cx="1645940" cy="2764334"/>
          </a:xfrm>
          <a:prstGeom prst="rect">
            <a:avLst/>
          </a:prstGeom>
          <a:ln w="50800">
            <a:solidFill>
              <a:srgbClr val="B942B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" name="Getting data in"/>
          <p:cNvSpPr txBox="1"/>
          <p:nvPr/>
        </p:nvSpPr>
        <p:spPr>
          <a:xfrm>
            <a:off x="1490924" y="1757506"/>
            <a:ext cx="147763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Getting data in</a:t>
            </a:r>
          </a:p>
        </p:txBody>
      </p:sp>
      <p:sp>
        <p:nvSpPr>
          <p:cNvPr id="128" name="Rectangle"/>
          <p:cNvSpPr/>
          <p:nvPr/>
        </p:nvSpPr>
        <p:spPr>
          <a:xfrm>
            <a:off x="3350666" y="2970608"/>
            <a:ext cx="4601754" cy="1272384"/>
          </a:xfrm>
          <a:prstGeom prst="rect">
            <a:avLst/>
          </a:prstGeom>
          <a:ln w="50800">
            <a:solidFill>
              <a:srgbClr val="B942BE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" name="Rectangle"/>
          <p:cNvSpPr/>
          <p:nvPr/>
        </p:nvSpPr>
        <p:spPr>
          <a:xfrm>
            <a:off x="5017609" y="2252290"/>
            <a:ext cx="1064668" cy="4611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" name="Transform your data"/>
          <p:cNvSpPr txBox="1"/>
          <p:nvPr/>
        </p:nvSpPr>
        <p:spPr>
          <a:xfrm>
            <a:off x="4588799" y="2455490"/>
            <a:ext cx="197636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Transform your data</a:t>
            </a:r>
          </a:p>
        </p:txBody>
      </p:sp>
      <p:sp>
        <p:nvSpPr>
          <p:cNvPr id="131" name="Rectangle"/>
          <p:cNvSpPr/>
          <p:nvPr/>
        </p:nvSpPr>
        <p:spPr>
          <a:xfrm>
            <a:off x="8761263" y="2313533"/>
            <a:ext cx="2074688" cy="2764334"/>
          </a:xfrm>
          <a:prstGeom prst="rect">
            <a:avLst/>
          </a:prstGeom>
          <a:ln w="50800">
            <a:solidFill>
              <a:srgbClr val="B942BE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2" name="Send your data to a backend"/>
          <p:cNvSpPr txBox="1"/>
          <p:nvPr/>
        </p:nvSpPr>
        <p:spPr>
          <a:xfrm>
            <a:off x="8431305" y="1757506"/>
            <a:ext cx="27346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Send your data to a 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/>
        </p:nvSpPr>
        <p:spPr>
          <a:xfrm>
            <a:off x="439463" y="-73906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Complex operations</a:t>
            </a:r>
          </a:p>
        </p:txBody>
      </p:sp>
      <p:sp>
        <p:nvSpPr>
          <p:cNvPr id="135" name="Title 1"/>
          <p:cNvSpPr txBox="1"/>
          <p:nvPr/>
        </p:nvSpPr>
        <p:spPr>
          <a:xfrm>
            <a:off x="439463" y="1192175"/>
            <a:ext cx="10424160" cy="479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Managing multiple telemetry workflows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Standardizing the quality of telemetry</a:t>
            </a:r>
          </a:p>
          <a:p>
            <a:pPr marL="213894" indent="-213894" defTabSz="457200">
              <a:lnSpc>
                <a:spcPts val="4600"/>
              </a:lnSpc>
              <a:spcBef>
                <a:spcPts val="1600"/>
              </a:spcBef>
              <a:buSzPct val="100000"/>
              <a:buAutoNum type="arabicPeriod" startAt="1"/>
              <a:defRPr sz="2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Controlling where the telemetry goes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4472C4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